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7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C2D2"/>
    <a:srgbClr val="50C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B8F8A8-F3F0-49BD-B074-47744265D643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8C1E3-7E91-4326-BF7D-B02FA5AD7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166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gradFill>
          <a:gsLst>
            <a:gs pos="0">
              <a:srgbClr val="50C3C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5092C35-4167-5BB9-091D-CB25D329C07A}"/>
              </a:ext>
            </a:extLst>
          </p:cNvPr>
          <p:cNvSpPr/>
          <p:nvPr userDrawn="1"/>
        </p:nvSpPr>
        <p:spPr>
          <a:xfrm>
            <a:off x="0" y="0"/>
            <a:ext cx="1523999" cy="6858000"/>
          </a:xfrm>
          <a:prstGeom prst="rect">
            <a:avLst/>
          </a:prstGeom>
          <a:solidFill>
            <a:srgbClr val="50C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b="0" dirty="0">
              <a:solidFill>
                <a:schemeClr val="bg1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r>
              <a:rPr lang="en-GB" sz="1800" b="1" dirty="0">
                <a:solidFill>
                  <a:srgbClr val="002060"/>
                </a:solidFill>
              </a:rPr>
              <a:t>International Symposium on Unmanned Systems: AI, Design and Efficiency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503C79-282A-3593-1085-B15384A9F88B}"/>
              </a:ext>
            </a:extLst>
          </p:cNvPr>
          <p:cNvSpPr txBox="1"/>
          <p:nvPr userDrawn="1"/>
        </p:nvSpPr>
        <p:spPr>
          <a:xfrm>
            <a:off x="10090436" y="259976"/>
            <a:ext cx="2020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LOGO OF YOUR AFFILATION</a:t>
            </a:r>
          </a:p>
          <a:p>
            <a:pPr algn="ctr"/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056AE7-E45D-48C0-BD70-3C0A3FD5F66C}"/>
              </a:ext>
            </a:extLst>
          </p:cNvPr>
          <p:cNvSpPr txBox="1"/>
          <p:nvPr userDrawn="1"/>
        </p:nvSpPr>
        <p:spPr>
          <a:xfrm>
            <a:off x="21748" y="2145495"/>
            <a:ext cx="15022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LOGO OF YOUR AFFILATION</a:t>
            </a:r>
          </a:p>
          <a:p>
            <a:pPr algn="ctr"/>
            <a:endParaRPr lang="en-GB" dirty="0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FA46C7F-B309-F106-3C2D-E6BC0976DA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157" y="-1"/>
            <a:ext cx="8065272" cy="17485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D373E2-836A-2D1D-B98C-130D593D90D9}"/>
              </a:ext>
            </a:extLst>
          </p:cNvPr>
          <p:cNvSpPr txBox="1"/>
          <p:nvPr userDrawn="1"/>
        </p:nvSpPr>
        <p:spPr>
          <a:xfrm>
            <a:off x="36283" y="443909"/>
            <a:ext cx="152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0" u="sng" dirty="0">
                <a:solidFill>
                  <a:srgbClr val="C00000"/>
                </a:solidFill>
              </a:rPr>
              <a:t>https://</a:t>
            </a:r>
          </a:p>
          <a:p>
            <a:pPr algn="ctr"/>
            <a:r>
              <a:rPr lang="en-GB" sz="1600" b="0" u="sng" dirty="0">
                <a:solidFill>
                  <a:srgbClr val="C00000"/>
                </a:solidFill>
              </a:rPr>
              <a:t>2023.isudef.org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B658EB18-D6F9-7ABA-9C33-2D8B0260AA7F}"/>
              </a:ext>
            </a:extLst>
          </p:cNvPr>
          <p:cNvSpPr txBox="1">
            <a:spLocks/>
          </p:cNvSpPr>
          <p:nvPr userDrawn="1"/>
        </p:nvSpPr>
        <p:spPr>
          <a:xfrm>
            <a:off x="5794818" y="6358846"/>
            <a:ext cx="1135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146AD9-06E4-4422-BAEB-36A710235A6F}" type="datetimeFigureOut">
              <a:rPr lang="en-GB" sz="1200" smtClean="0">
                <a:latin typeface="Calibri (body)"/>
              </a:rPr>
              <a:pPr/>
              <a:t>18/05/2024</a:t>
            </a:fld>
            <a:endParaRPr lang="en-GB" sz="1200" dirty="0">
              <a:latin typeface="Calibri (body)"/>
            </a:endParaRP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6DFE07D-06F3-E376-A2D3-B1B5D773E6F7}"/>
              </a:ext>
            </a:extLst>
          </p:cNvPr>
          <p:cNvSpPr txBox="1">
            <a:spLocks/>
          </p:cNvSpPr>
          <p:nvPr userDrawn="1"/>
        </p:nvSpPr>
        <p:spPr>
          <a:xfrm>
            <a:off x="8763000" y="635884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AA45F5-EA16-4AD7-A1BE-05CA3E825449}" type="slidenum">
              <a:rPr lang="en-GB" sz="1200" smtClean="0">
                <a:latin typeface="Calibri (body)"/>
              </a:rPr>
              <a:pPr/>
              <a:t>‹#›</a:t>
            </a:fld>
            <a:endParaRPr lang="en-GB" sz="1200" dirty="0">
              <a:latin typeface="Calibri (body)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C479D66-14DF-64E8-B8D3-80E8C02B82F1}"/>
              </a:ext>
            </a:extLst>
          </p:cNvPr>
          <p:cNvSpPr txBox="1"/>
          <p:nvPr userDrawn="1"/>
        </p:nvSpPr>
        <p:spPr>
          <a:xfrm>
            <a:off x="1487717" y="6387520"/>
            <a:ext cx="80502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GB" sz="1400" i="1" kern="1200" dirty="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Karakoc</a:t>
            </a:r>
          </a:p>
        </p:txBody>
      </p:sp>
    </p:spTree>
    <p:extLst>
      <p:ext uri="{BB962C8B-B14F-4D97-AF65-F5344CB8AC3E}">
        <p14:creationId xmlns:p14="http://schemas.microsoft.com/office/powerpoint/2010/main" val="3034115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gradFill>
          <a:gsLst>
            <a:gs pos="0">
              <a:srgbClr val="50C3C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5092C35-4167-5BB9-091D-CB25D329C07A}"/>
              </a:ext>
            </a:extLst>
          </p:cNvPr>
          <p:cNvSpPr/>
          <p:nvPr userDrawn="1"/>
        </p:nvSpPr>
        <p:spPr>
          <a:xfrm>
            <a:off x="0" y="0"/>
            <a:ext cx="1523999" cy="6858000"/>
          </a:xfrm>
          <a:prstGeom prst="rect">
            <a:avLst/>
          </a:prstGeom>
          <a:solidFill>
            <a:srgbClr val="50C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b="0" dirty="0">
              <a:solidFill>
                <a:schemeClr val="bg1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r>
              <a:rPr lang="en-GB" sz="1800" b="1" dirty="0">
                <a:solidFill>
                  <a:srgbClr val="002060"/>
                </a:solidFill>
              </a:rPr>
              <a:t>International Symposium on Unmanned Systems: AI, Design and Efficiency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503C79-282A-3593-1085-B15384A9F88B}"/>
              </a:ext>
            </a:extLst>
          </p:cNvPr>
          <p:cNvSpPr txBox="1"/>
          <p:nvPr userDrawn="1"/>
        </p:nvSpPr>
        <p:spPr>
          <a:xfrm>
            <a:off x="10090436" y="259976"/>
            <a:ext cx="2020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LOGO OF YOUR AFFILATION</a:t>
            </a:r>
          </a:p>
          <a:p>
            <a:pPr algn="ctr"/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056AE7-E45D-48C0-BD70-3C0A3FD5F66C}"/>
              </a:ext>
            </a:extLst>
          </p:cNvPr>
          <p:cNvSpPr txBox="1"/>
          <p:nvPr userDrawn="1"/>
        </p:nvSpPr>
        <p:spPr>
          <a:xfrm>
            <a:off x="21748" y="2145495"/>
            <a:ext cx="15022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LOGO OF YOUR AFFILATION</a:t>
            </a:r>
          </a:p>
          <a:p>
            <a:pPr algn="ctr"/>
            <a:endParaRPr lang="en-GB" dirty="0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FA46C7F-B309-F106-3C2D-E6BC0976DA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157" y="-1"/>
            <a:ext cx="8065272" cy="17485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D373E2-836A-2D1D-B98C-130D593D90D9}"/>
              </a:ext>
            </a:extLst>
          </p:cNvPr>
          <p:cNvSpPr txBox="1"/>
          <p:nvPr userDrawn="1"/>
        </p:nvSpPr>
        <p:spPr>
          <a:xfrm>
            <a:off x="36283" y="443909"/>
            <a:ext cx="152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0" u="sng" dirty="0">
                <a:solidFill>
                  <a:srgbClr val="C00000"/>
                </a:solidFill>
              </a:rPr>
              <a:t>https://</a:t>
            </a:r>
          </a:p>
          <a:p>
            <a:pPr algn="ctr"/>
            <a:r>
              <a:rPr lang="en-GB" sz="1600" b="0" u="sng" dirty="0">
                <a:solidFill>
                  <a:srgbClr val="C00000"/>
                </a:solidFill>
              </a:rPr>
              <a:t>2023.isudef.org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B658EB18-D6F9-7ABA-9C33-2D8B0260AA7F}"/>
              </a:ext>
            </a:extLst>
          </p:cNvPr>
          <p:cNvSpPr txBox="1">
            <a:spLocks/>
          </p:cNvSpPr>
          <p:nvPr userDrawn="1"/>
        </p:nvSpPr>
        <p:spPr>
          <a:xfrm>
            <a:off x="5794818" y="6358846"/>
            <a:ext cx="1135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146AD9-06E4-4422-BAEB-36A710235A6F}" type="datetimeFigureOut">
              <a:rPr lang="en-GB" sz="1200" smtClean="0">
                <a:latin typeface="Calibri (body)"/>
              </a:rPr>
              <a:pPr/>
              <a:t>18/05/2024</a:t>
            </a:fld>
            <a:endParaRPr lang="en-GB" sz="1200" dirty="0">
              <a:latin typeface="Calibri (body)"/>
            </a:endParaRP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6DFE07D-06F3-E376-A2D3-B1B5D773E6F7}"/>
              </a:ext>
            </a:extLst>
          </p:cNvPr>
          <p:cNvSpPr txBox="1">
            <a:spLocks/>
          </p:cNvSpPr>
          <p:nvPr userDrawn="1"/>
        </p:nvSpPr>
        <p:spPr>
          <a:xfrm>
            <a:off x="8763000" y="635884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AA45F5-EA16-4AD7-A1BE-05CA3E825449}" type="slidenum">
              <a:rPr lang="en-GB" sz="1200" smtClean="0">
                <a:latin typeface="Calibri (body)"/>
              </a:rPr>
              <a:pPr/>
              <a:t>‹#›</a:t>
            </a:fld>
            <a:endParaRPr lang="en-GB" sz="1200" dirty="0">
              <a:latin typeface="Calibri (body)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591F599-A9F1-4D78-A507-575CB8668C45}"/>
              </a:ext>
            </a:extLst>
          </p:cNvPr>
          <p:cNvSpPr/>
          <p:nvPr userDrawn="1"/>
        </p:nvSpPr>
        <p:spPr>
          <a:xfrm>
            <a:off x="8128000" y="1770744"/>
            <a:ext cx="4064000" cy="435429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C479D66-14DF-64E8-B8D3-80E8C02B82F1}"/>
              </a:ext>
            </a:extLst>
          </p:cNvPr>
          <p:cNvSpPr txBox="1"/>
          <p:nvPr userDrawn="1"/>
        </p:nvSpPr>
        <p:spPr>
          <a:xfrm>
            <a:off x="1487717" y="6387520"/>
            <a:ext cx="80502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GB" sz="1400" i="1" kern="1200" dirty="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Karakoc</a:t>
            </a:r>
          </a:p>
        </p:txBody>
      </p:sp>
    </p:spTree>
    <p:extLst>
      <p:ext uri="{BB962C8B-B14F-4D97-AF65-F5344CB8AC3E}">
        <p14:creationId xmlns:p14="http://schemas.microsoft.com/office/powerpoint/2010/main" val="2011177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12B21-B929-2A82-3D40-1D9440475A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D1B533-FCF7-A4C9-CBD1-8B241B9540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1F20E-C4D8-90F4-0C59-5050A5D70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8A396-31A4-47DD-A78F-8853DEE78A06}" type="datetime1">
              <a:rPr lang="en-GB" smtClean="0"/>
              <a:t>18/05/2024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C07B5-F615-2611-2DBC-2E38B8EF2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D8935-45B8-BDE4-A0DC-681265074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37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2B485-4BF5-1EEF-ACFD-8CAF0DE1C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21CED-3BEE-F56B-3D13-6B50031B2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3A738-EC09-88F3-FDF1-E9BFD569B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9C986-6A59-4F0C-8DD2-25F056A3F78E}" type="datetime1">
              <a:rPr lang="en-GB" smtClean="0"/>
              <a:t>18/05/2024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C2F01-A57A-0DD0-FDFE-467677D98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1622C-AE52-2565-D3FB-2A246C05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002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64CA9-3A0D-B650-182E-E8566CBD3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102D5-EEB8-EF20-3BA3-5B5B42544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ADA1B-09F2-D8A4-FF7B-E9C2B336E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E40D6-50AC-4079-999B-A43F4C7E612E}" type="datetime1">
              <a:rPr lang="en-GB" smtClean="0"/>
              <a:t>18/05/2024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56ACB-2B69-078E-5D8C-A56D9C41F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78825-F910-6380-055D-E25A3FF12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328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BEB5D-2154-D5BB-F437-E3F742E4F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EF7DF-0A0C-B328-DE76-37B6119C73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BC5914-A777-EAB3-6639-D46D20A70D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3ED347-ABF2-DF8F-1637-AD6678E68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3C1B9-8C0D-4F0B-BED0-D861FDDC89AF}" type="datetime1">
              <a:rPr lang="en-GB" smtClean="0"/>
              <a:t>18/05/2024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698364-F00F-7C67-413F-5BA6BBC67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4E01E1-FFA7-12A7-233A-6B948D438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436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3650B-81A2-F616-313A-3F0DE75F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9FDF7C-E566-9EC5-8203-5EE38B6A8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BE9969-5901-4B9E-1C86-AB6DC1ABB2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8F81C-E818-24B6-F057-DAC02A68F9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A89498-1975-DF1A-F66B-D7F3E118ED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A6285F-BA7B-5DEB-D1DA-019264D2D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BD583-E454-4793-B592-19DDA2DCE50C}" type="datetime1">
              <a:rPr lang="en-GB" smtClean="0"/>
              <a:t>18/05/2024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6D6ED9-277D-8633-195A-269ED504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98423C-11D1-8B84-663B-FB4C3FA94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59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74249-6791-361C-D007-F41E15DC7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AA417C-4056-5315-4202-28EFD8A6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E38D5-91FD-4C54-BB24-9263D2243320}" type="datetime1">
              <a:rPr lang="en-GB" smtClean="0"/>
              <a:t>18/05/2024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08CB-17BC-090E-D626-4016A00BD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B95645-A5E5-782D-5DC8-D6DB98DD3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279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F439D-A717-B93B-A7B3-4C03D82E1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02769-01BF-EC85-D045-FA4470CDA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31789-7A97-E03B-B137-478A27B90E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5D8BD2-4663-4131-F34D-B7976B77C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237D-CCF5-45B1-BF20-EBE8EB1FA5C3}" type="datetime1">
              <a:rPr lang="en-GB" smtClean="0"/>
              <a:t>18/05/2024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2D0F32-E9B3-C94D-5247-84FDFCDF5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9F2E76-6EB2-B106-10CF-B689F552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499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732BE-9632-1D22-2583-C0DC7BCAF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7B051F-7B48-447B-CB63-A06BB75EA4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BE443-E1F5-E2A5-48CA-E4ADE58CF3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1C6E18-0F2D-B57D-9FE7-DF389D44E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BC977-558E-4171-83EA-5064C79BB202}" type="datetime1">
              <a:rPr lang="en-GB" smtClean="0"/>
              <a:t>18/05/2024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331B4A-D731-07DF-0108-0D8FCACF2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841515-81BD-A4E6-131B-C89E01311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773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3BCC9-3124-0E39-5CFD-6CA400023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C13774-8F5E-7974-C241-C9D041B70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E06B0-2ECE-3532-4491-2956D6828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837D9-F838-45D8-9337-18FD63DE99B5}" type="datetime1">
              <a:rPr lang="en-GB" smtClean="0"/>
              <a:t>18/05/2024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FEEF8-BDA8-940A-4D06-A2DED6EC8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0CFCC-3558-7139-34D4-62607B25C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247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D801C1-3805-7F06-06E8-0769A40EA9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723954-7149-1F25-F9FA-3F9ACEE67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B93B0-F19C-85B2-8D0F-39ACB8FFF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F4A6-C602-4864-B5A3-04F18D33E290}" type="datetime1">
              <a:rPr lang="en-GB" smtClean="0"/>
              <a:t>18/05/2024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5721F-DFCB-9D2A-E9A0-5DA2D1F49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9AC35-1D28-E45C-DA38-00801198B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569ED4-0AEA-84E1-9916-871F25DB9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B1A5C-94A3-3444-6C9A-CB2D7EBFF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DA46F-8C58-5053-A6CB-312E70740A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8300C-885B-47BB-9A32-850D357714F7}" type="datetime1">
              <a:rPr lang="en-GB" smtClean="0"/>
              <a:t>18/05/2024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86D23-DCC3-8D1C-CD58-9DC23CA8D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ISUDEF’23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880CE-DF7A-5B2B-4926-98276A5A5A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37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5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6" r:id="rId9"/>
    <p:sldLayoutId id="2147483657" r:id="rId10"/>
    <p:sldLayoutId id="2147483658" r:id="rId11"/>
    <p:sldLayoutId id="2147483659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EC0A0D5-3B58-6F15-8AF0-931DC3A00FE5}"/>
              </a:ext>
            </a:extLst>
          </p:cNvPr>
          <p:cNvSpPr>
            <a:spLocks noGrp="1"/>
          </p:cNvSpPr>
          <p:nvPr/>
        </p:nvSpPr>
        <p:spPr>
          <a:xfrm>
            <a:off x="1523999" y="2025034"/>
            <a:ext cx="10497671" cy="98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tr-TR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PAPER TITLE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8D6C4C7-6526-BD4E-403F-48752DCC47FD}"/>
              </a:ext>
            </a:extLst>
          </p:cNvPr>
          <p:cNvSpPr>
            <a:spLocks noGrp="1"/>
          </p:cNvSpPr>
          <p:nvPr/>
        </p:nvSpPr>
        <p:spPr>
          <a:xfrm>
            <a:off x="1523999" y="3602037"/>
            <a:ext cx="10497671" cy="2341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Author1</a:t>
            </a:r>
            <a:r>
              <a:rPr lang="tr-TR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Author2</a:t>
            </a:r>
            <a:r>
              <a:rPr lang="tr-TR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Author3</a:t>
            </a:r>
            <a:r>
              <a:rPr lang="tr-TR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tr-TR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Affilation1</a:t>
            </a:r>
            <a:r>
              <a:rPr lang="tr-TR" sz="19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sz="19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Affilation2</a:t>
            </a:r>
            <a:r>
              <a:rPr lang="tr-TR" sz="19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Affilation3</a:t>
            </a:r>
            <a:r>
              <a:rPr lang="tr-TR" sz="19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Presenting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author’s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e-mail </a:t>
            </a: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address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tr-TR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</a:t>
            </a: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June 08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</a:t>
            </a: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5" name="Resim 4" descr="metin, logo, yazı tipi, ekran görüntüsü içeren bir resim">
            <a:extLst>
              <a:ext uri="{FF2B5EF4-FFF2-40B4-BE49-F238E27FC236}">
                <a16:creationId xmlns:a16="http://schemas.microsoft.com/office/drawing/2014/main" id="{50126478-E911-9F4D-9924-9A1FF1631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17711" cy="207983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350D3AD1-5D20-C728-06EE-7BE6B58ED7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44117"/>
            <a:ext cx="9617711" cy="208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701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25339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Motivation</a:t>
            </a:r>
          </a:p>
          <a:p>
            <a:pPr marL="355600" indent="-355600"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Experimental study </a:t>
            </a:r>
          </a:p>
          <a:p>
            <a:pPr marL="355600" indent="-355600"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Methods and Materials </a:t>
            </a:r>
          </a:p>
          <a:p>
            <a:pPr marL="355600" indent="-355600"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Results </a:t>
            </a:r>
          </a:p>
          <a:p>
            <a:pPr marL="355600" indent="-355600"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Concluding remarks </a:t>
            </a:r>
          </a:p>
          <a:p>
            <a:pPr marL="355600" indent="-355600"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Acknowledgements </a:t>
            </a:r>
          </a:p>
          <a:p>
            <a:pPr marL="355600" indent="-355600"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References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98971" y="1727202"/>
            <a:ext cx="4093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OUTLINE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F79B56CB-5E51-0633-7A09-01F38C497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44" y="399989"/>
            <a:ext cx="1343212" cy="876422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5639567B-0516-08A9-AC6D-61DFF693FA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2656" y="4020"/>
            <a:ext cx="8110444" cy="175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41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54367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This document intends to identify criteria of oral presentations for ISUDEF’23. </a:t>
            </a: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Please follow the guideline explained at next slides while preparing  your oral presentation.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91714" y="1727202"/>
            <a:ext cx="4100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MOTIVATION</a:t>
            </a:r>
          </a:p>
        </p:txBody>
      </p:sp>
      <p:pic>
        <p:nvPicPr>
          <p:cNvPr id="4" name="Resim 3" descr="metin, logo, yazı tipi, ekran görüntüsü içeren bir resim">
            <a:extLst>
              <a:ext uri="{FF2B5EF4-FFF2-40B4-BE49-F238E27FC236}">
                <a16:creationId xmlns:a16="http://schemas.microsoft.com/office/drawing/2014/main" id="{43DF9354-8CF6-5970-4008-5862B038AF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44245"/>
            <a:ext cx="8047676" cy="174031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8DD18CB5-4371-BD93-DED2-836E400D30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44" y="399989"/>
            <a:ext cx="1343212" cy="876422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DA610710-DF6F-A2EC-D07F-3529BF10F2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9" y="294"/>
            <a:ext cx="8233689" cy="178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771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76138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Each presentation should include symposium logo, logo of your affiliation, paper title, author details (name, surname, affiliation), e-mail address of the presenting author and presentation date as exemplified at first slide.</a:t>
            </a: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Please pay attention to number of each slide excluding heading slides according to style used in this template (see bottom right-hand corner of this slide).</a:t>
            </a: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Each slide excluding heading slides, should include surname of presenting author at the bottom left-hand corner of the slide and presentation date at the bottom of slide centred.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77200" y="1727202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MOTIVATION</a:t>
            </a:r>
          </a:p>
        </p:txBody>
      </p:sp>
      <p:pic>
        <p:nvPicPr>
          <p:cNvPr id="4" name="Resim 3" descr="metin, logo, yazı tipi, ekran görüntüsü içeren bir resim">
            <a:extLst>
              <a:ext uri="{FF2B5EF4-FFF2-40B4-BE49-F238E27FC236}">
                <a16:creationId xmlns:a16="http://schemas.microsoft.com/office/drawing/2014/main" id="{F7BCCDE9-BB6E-F6A0-11B2-C08523D92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44245"/>
            <a:ext cx="8047676" cy="174031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5A054AFD-7F91-0D3E-CEBD-0728B668D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44" y="399989"/>
            <a:ext cx="1343212" cy="876422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781269C9-A234-FD14-39CE-27DF6C7463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8" y="40603"/>
            <a:ext cx="8047677" cy="174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371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76138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Each presentation is limited to 20 slides and each speech is limited to 10 minutes. </a:t>
            </a: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Questions &amp; Answers will be arranged after presentation for 5 minutes duration. </a:t>
            </a: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Presentations exceeding 10 minutes will be ended by session chair at the end of 10 minutes. </a:t>
            </a: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Thus, please rehearse for your presentation not to exceed time limitation.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77200" y="1727202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MOTIVATION</a:t>
            </a:r>
          </a:p>
        </p:txBody>
      </p:sp>
      <p:pic>
        <p:nvPicPr>
          <p:cNvPr id="4" name="Resim 3" descr="metin, logo, yazı tipi, ekran görüntüsü içeren bir resim">
            <a:extLst>
              <a:ext uri="{FF2B5EF4-FFF2-40B4-BE49-F238E27FC236}">
                <a16:creationId xmlns:a16="http://schemas.microsoft.com/office/drawing/2014/main" id="{1F1A7530-6301-5FCD-09C2-C6268CC36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44245"/>
            <a:ext cx="8047676" cy="174031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DDA5BC8D-E230-F27A-9BF1-1E1C08F6A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44" y="399989"/>
            <a:ext cx="1343212" cy="876422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DE6D89C3-6DA2-7B5F-1A3B-AFA55967B9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8" y="40603"/>
            <a:ext cx="8047677" cy="174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76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76138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Text on your slides should be readable and font size should be 24 pt at least. </a:t>
            </a: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Presenters are encouraged to use tables, illustrations and colourful text for drawing attention of audience. </a:t>
            </a: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Please place title of tables and illustrations to the slide appropriately with reference. You can see examples in the next slides.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77200" y="1727202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MOTIVATION</a:t>
            </a:r>
          </a:p>
        </p:txBody>
      </p:sp>
      <p:pic>
        <p:nvPicPr>
          <p:cNvPr id="4" name="Resim 3" descr="metin, logo, yazı tipi, ekran görüntüsü içeren bir resim">
            <a:extLst>
              <a:ext uri="{FF2B5EF4-FFF2-40B4-BE49-F238E27FC236}">
                <a16:creationId xmlns:a16="http://schemas.microsoft.com/office/drawing/2014/main" id="{30118A18-1F39-D3DE-19F5-5613E925B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44245"/>
            <a:ext cx="8047676" cy="174031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D4EFFE0E-AB31-20B7-C56D-30B8566EF4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44" y="399989"/>
            <a:ext cx="1343212" cy="876422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6C45968D-EA69-20F2-E908-AF0F0643C1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8" y="40603"/>
            <a:ext cx="8047677" cy="174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94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76138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You can explain your experimental methodology, test setup, apparatus etc. in this section of your presentation.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77200" y="1727202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EXPERIMENTAL STUDY</a:t>
            </a:r>
          </a:p>
        </p:txBody>
      </p:sp>
      <p:sp>
        <p:nvSpPr>
          <p:cNvPr id="4" name="Dikdörtgen 6">
            <a:extLst>
              <a:ext uri="{FF2B5EF4-FFF2-40B4-BE49-F238E27FC236}">
                <a16:creationId xmlns:a16="http://schemas.microsoft.com/office/drawing/2014/main" id="{AACDCBD4-39F9-B647-6F0C-C5B16ADE84AF}"/>
              </a:ext>
            </a:extLst>
          </p:cNvPr>
          <p:cNvSpPr/>
          <p:nvPr/>
        </p:nvSpPr>
        <p:spPr>
          <a:xfrm>
            <a:off x="2658533" y="3577771"/>
            <a:ext cx="7248932" cy="22896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r-TR"/>
          </a:p>
        </p:txBody>
      </p:sp>
      <p:sp>
        <p:nvSpPr>
          <p:cNvPr id="5" name="Metin kutusu 1">
            <a:extLst>
              <a:ext uri="{FF2B5EF4-FFF2-40B4-BE49-F238E27FC236}">
                <a16:creationId xmlns:a16="http://schemas.microsoft.com/office/drawing/2014/main" id="{F627D574-FF30-AC2E-C9D6-096466135F22}"/>
              </a:ext>
            </a:extLst>
          </p:cNvPr>
          <p:cNvSpPr txBox="1"/>
          <p:nvPr/>
        </p:nvSpPr>
        <p:spPr>
          <a:xfrm>
            <a:off x="3168324" y="5905496"/>
            <a:ext cx="6229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1. Sample scheme of experimental setup (Karakoc, 2023)</a:t>
            </a:r>
            <a:endParaRPr lang="tr-TR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Resim 5" descr="metin, logo, yazı tipi, ekran görüntüsü içeren bir resim">
            <a:extLst>
              <a:ext uri="{FF2B5EF4-FFF2-40B4-BE49-F238E27FC236}">
                <a16:creationId xmlns:a16="http://schemas.microsoft.com/office/drawing/2014/main" id="{58321606-10C9-4AB2-A36B-B25CC396F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44245"/>
            <a:ext cx="8047676" cy="174031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52D5DA4A-3E3E-C044-9284-706998D33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44" y="399989"/>
            <a:ext cx="1343212" cy="876422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02FB721D-FA63-4E76-C004-FCA320C250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8" y="40603"/>
            <a:ext cx="8047677" cy="174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86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76138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In this section of your presentation, numerical methods, mathematical models, theoretical cases can be discussed.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77200" y="1727202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METHODS &amp; MATERIALS</a:t>
            </a:r>
          </a:p>
        </p:txBody>
      </p:sp>
      <p:pic>
        <p:nvPicPr>
          <p:cNvPr id="4" name="Resim 3" descr="metin, logo, yazı tipi, ekran görüntüsü içeren bir resim">
            <a:extLst>
              <a:ext uri="{FF2B5EF4-FFF2-40B4-BE49-F238E27FC236}">
                <a16:creationId xmlns:a16="http://schemas.microsoft.com/office/drawing/2014/main" id="{779346A2-F97F-5AE3-4F50-1144575222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44245"/>
            <a:ext cx="8047676" cy="174031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B5A4F973-D6EA-23D6-9687-1F3470343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44" y="399989"/>
            <a:ext cx="1343212" cy="876422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D185A205-D587-9649-9D97-2BDB644EF2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8" y="40603"/>
            <a:ext cx="8047677" cy="174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712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76138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Presenters are highly encouraged to discuss results of their study in this section by using plots, tables etc.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77200" y="1727202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RESULTS</a:t>
            </a:r>
          </a:p>
        </p:txBody>
      </p:sp>
      <p:graphicFrame>
        <p:nvGraphicFramePr>
          <p:cNvPr id="4" name="Tablo 6">
            <a:extLst>
              <a:ext uri="{FF2B5EF4-FFF2-40B4-BE49-F238E27FC236}">
                <a16:creationId xmlns:a16="http://schemas.microsoft.com/office/drawing/2014/main" id="{70C28957-0AA2-6ED4-322E-2DC4CABD2F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783868"/>
              </p:ext>
            </p:extLst>
          </p:nvPr>
        </p:nvGraphicFramePr>
        <p:xfrm>
          <a:off x="2405579" y="4126122"/>
          <a:ext cx="81153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100">
                  <a:extLst>
                    <a:ext uri="{9D8B030D-6E8A-4147-A177-3AD203B41FA5}">
                      <a16:colId xmlns:a16="http://schemas.microsoft.com/office/drawing/2014/main" val="134656622"/>
                    </a:ext>
                  </a:extLst>
                </a:gridCol>
                <a:gridCol w="2705100">
                  <a:extLst>
                    <a:ext uri="{9D8B030D-6E8A-4147-A177-3AD203B41FA5}">
                      <a16:colId xmlns:a16="http://schemas.microsoft.com/office/drawing/2014/main" val="1849906957"/>
                    </a:ext>
                  </a:extLst>
                </a:gridCol>
                <a:gridCol w="2705100">
                  <a:extLst>
                    <a:ext uri="{9D8B030D-6E8A-4147-A177-3AD203B41FA5}">
                      <a16:colId xmlns:a16="http://schemas.microsoft.com/office/drawing/2014/main" val="184652086"/>
                    </a:ext>
                  </a:extLst>
                </a:gridCol>
              </a:tblGrid>
              <a:tr h="361950"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Parameter 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 dirty="0">
                          <a:effectLst/>
                        </a:rPr>
                        <a:t>Value 1​​</a:t>
                      </a:r>
                      <a:endParaRPr lang="tr-TR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Value 2​​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237773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X​​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0​​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4​​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421322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Y​​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1​​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5​​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599488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Z​​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2​​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6​​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208653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W​​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3​​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 dirty="0">
                          <a:effectLst/>
                        </a:rPr>
                        <a:t>7​​</a:t>
                      </a:r>
                      <a:endParaRPr lang="tr-TR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452028"/>
                  </a:ext>
                </a:extLst>
              </a:tr>
            </a:tbl>
          </a:graphicData>
        </a:graphic>
      </p:graphicFrame>
      <p:sp>
        <p:nvSpPr>
          <p:cNvPr id="5" name="Metin kutusu 1">
            <a:extLst>
              <a:ext uri="{FF2B5EF4-FFF2-40B4-BE49-F238E27FC236}">
                <a16:creationId xmlns:a16="http://schemas.microsoft.com/office/drawing/2014/main" id="{5EE90192-8A04-7AE0-8439-1975566A8E44}"/>
              </a:ext>
            </a:extLst>
          </p:cNvPr>
          <p:cNvSpPr txBox="1"/>
          <p:nvPr/>
        </p:nvSpPr>
        <p:spPr>
          <a:xfrm>
            <a:off x="4475212" y="3732489"/>
            <a:ext cx="400838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1. Sample results of the study </a:t>
            </a:r>
            <a:r>
              <a:rPr lang="tr-T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6" name="Resim 5" descr="metin, logo, yazı tipi, ekran görüntüsü içeren bir resim">
            <a:extLst>
              <a:ext uri="{FF2B5EF4-FFF2-40B4-BE49-F238E27FC236}">
                <a16:creationId xmlns:a16="http://schemas.microsoft.com/office/drawing/2014/main" id="{600AA027-6860-2D40-162E-36D5BC737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44245"/>
            <a:ext cx="8047676" cy="174031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48061DBE-15F1-4B5E-9A16-3DA5F8086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44" y="399989"/>
            <a:ext cx="1343212" cy="876422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CB2774EB-CC61-6592-779C-B99D1A7FEF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8" y="40603"/>
            <a:ext cx="8047677" cy="174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709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76138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This section of the presentation should include main findings of your study, future prospects etc.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77200" y="1727202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CONCLUDING REMARKS</a:t>
            </a:r>
          </a:p>
        </p:txBody>
      </p:sp>
      <p:pic>
        <p:nvPicPr>
          <p:cNvPr id="4" name="Resim 3" descr="metin, logo, yazı tipi, ekran görüntüsü içeren bir resim">
            <a:extLst>
              <a:ext uri="{FF2B5EF4-FFF2-40B4-BE49-F238E27FC236}">
                <a16:creationId xmlns:a16="http://schemas.microsoft.com/office/drawing/2014/main" id="{3C4B2C01-9FD7-318E-DF0C-E2E3749C5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44245"/>
            <a:ext cx="8047676" cy="174031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0AACD262-96AB-719D-5A29-ADE40C982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44" y="399989"/>
            <a:ext cx="1343212" cy="876422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7B35033B-23D1-F6A2-C1AB-65110C78B5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8" y="40603"/>
            <a:ext cx="8047677" cy="174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450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76138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If presenter wishes to thank any supporting agency, institution or contributor, this section should be used. </a:t>
            </a: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If you conducted the study in the framework of any project, please indicate the title of Project in this section with contract number and supporting agency.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77200" y="1727202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ACKNOWLEDGEMENTS</a:t>
            </a:r>
          </a:p>
        </p:txBody>
      </p:sp>
      <p:pic>
        <p:nvPicPr>
          <p:cNvPr id="4" name="Resim 3" descr="metin, logo, yazı tipi, ekran görüntüsü içeren bir resim">
            <a:extLst>
              <a:ext uri="{FF2B5EF4-FFF2-40B4-BE49-F238E27FC236}">
                <a16:creationId xmlns:a16="http://schemas.microsoft.com/office/drawing/2014/main" id="{4FF823B9-C0D8-9B6E-1195-3C8522B100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44245"/>
            <a:ext cx="8047676" cy="174031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58B553D2-2274-F4D6-FD2C-C1A4C345B0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8" y="40603"/>
            <a:ext cx="8047677" cy="174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384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76138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For reference style, please see symposium full paper template.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77200" y="1727202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REFERENCES</a:t>
            </a:r>
          </a:p>
        </p:txBody>
      </p:sp>
      <p:pic>
        <p:nvPicPr>
          <p:cNvPr id="4" name="Resim 3" descr="metin, logo, yazı tipi, ekran görüntüsü içeren bir resim">
            <a:extLst>
              <a:ext uri="{FF2B5EF4-FFF2-40B4-BE49-F238E27FC236}">
                <a16:creationId xmlns:a16="http://schemas.microsoft.com/office/drawing/2014/main" id="{49118245-5029-02F1-B83F-04234F4185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44245"/>
            <a:ext cx="8047676" cy="174031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40519113-608F-06F0-25BE-12F59F463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44" y="399989"/>
            <a:ext cx="1343212" cy="876422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9C1678F0-EF47-9761-D970-5C70A848AF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8" y="40603"/>
            <a:ext cx="8047677" cy="174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498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482</Words>
  <Application>Microsoft Office PowerPoint</Application>
  <PresentationFormat>Widescreen</PresentationFormat>
  <Paragraphs>73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(body)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 Ercan</dc:creator>
  <cp:lastModifiedBy>bahadır cinoğlu</cp:lastModifiedBy>
  <cp:revision>27</cp:revision>
  <dcterms:created xsi:type="dcterms:W3CDTF">2023-01-24T10:31:49Z</dcterms:created>
  <dcterms:modified xsi:type="dcterms:W3CDTF">2024-05-18T10:10:31Z</dcterms:modified>
</cp:coreProperties>
</file>